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443" r:id="rId2"/>
    <p:sldId id="426" r:id="rId3"/>
    <p:sldId id="427" r:id="rId4"/>
    <p:sldId id="467" r:id="rId5"/>
    <p:sldId id="450" r:id="rId6"/>
    <p:sldId id="468" r:id="rId7"/>
    <p:sldId id="469" r:id="rId8"/>
    <p:sldId id="449" r:id="rId9"/>
  </p:sldIdLst>
  <p:sldSz cx="12192000" cy="6858000"/>
  <p:notesSz cx="6858000" cy="9144000"/>
  <p:embeddedFontLst>
    <p:embeddedFont>
      <p:font typeface="넥슨Lv1고딕 Bold" panose="020B0600000101010101" charset="-127"/>
      <p:bold r:id="rId10"/>
    </p:embeddedFont>
    <p:embeddedFont>
      <p:font typeface="넥슨Lv1고딕 Light" panose="020B0600000101010101" charset="-127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A72"/>
    <a:srgbClr val="F2F2F2"/>
    <a:srgbClr val="334971"/>
    <a:srgbClr val="F1BEA7"/>
    <a:srgbClr val="E27774"/>
    <a:srgbClr val="A09484"/>
    <a:srgbClr val="EDABA9"/>
    <a:srgbClr val="D9C475"/>
    <a:srgbClr val="EDE3BD"/>
    <a:srgbClr val="F1BB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81" autoAdjust="0"/>
    <p:restoredTop sz="94660"/>
  </p:normalViewPr>
  <p:slideViewPr>
    <p:cSldViewPr snapToGrid="0">
      <p:cViewPr varScale="1">
        <p:scale>
          <a:sx n="85" d="100"/>
          <a:sy n="85" d="100"/>
        </p:scale>
        <p:origin x="61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69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737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1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403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493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904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443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63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497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83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A8B20-230B-449E-A874-506EFC34ACF9}" type="datetimeFigureOut">
              <a:rPr lang="ko-KR" altLang="en-US" smtClean="0"/>
              <a:pPr/>
              <a:t>2021-06-14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23A0C-8593-4F33-8064-84CD54B0CF8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3480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1050A4B6-1444-4393-8073-F89C308AD8D6}"/>
              </a:ext>
            </a:extLst>
          </p:cNvPr>
          <p:cNvSpPr/>
          <p:nvPr/>
        </p:nvSpPr>
        <p:spPr>
          <a:xfrm flipH="1">
            <a:off x="509719" y="441845"/>
            <a:ext cx="11172561" cy="5974309"/>
          </a:xfrm>
          <a:prstGeom prst="snip1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F3CB3-A15D-4FC6-A347-399EECFF802C}"/>
              </a:ext>
            </a:extLst>
          </p:cNvPr>
          <p:cNvSpPr txBox="1"/>
          <p:nvPr/>
        </p:nvSpPr>
        <p:spPr>
          <a:xfrm>
            <a:off x="1754716" y="1973587"/>
            <a:ext cx="4544834" cy="20163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ko-KR" altLang="en-US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감정인식과</a:t>
            </a:r>
            <a:endParaRPr lang="en-US" altLang="ko-KR" sz="7200" b="1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  <a:p>
            <a:pPr>
              <a:lnSpc>
                <a:spcPts val="7500"/>
              </a:lnSpc>
            </a:pPr>
            <a:r>
              <a:rPr lang="ko-KR" altLang="en-US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음악추천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CF739E-111B-46F5-9C02-3BD2AE7251DD}"/>
              </a:ext>
            </a:extLst>
          </p:cNvPr>
          <p:cNvSpPr txBox="1"/>
          <p:nvPr/>
        </p:nvSpPr>
        <p:spPr>
          <a:xfrm>
            <a:off x="1754716" y="4849318"/>
            <a:ext cx="2063305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20171451 </a:t>
            </a:r>
            <a:r>
              <a:rPr lang="ko-KR" altLang="en-US" i="0" dirty="0" err="1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고동곤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 </a:t>
            </a:r>
            <a:endParaRPr lang="en-US" altLang="ko-KR" i="0" dirty="0">
              <a:solidFill>
                <a:schemeClr val="bg1"/>
              </a:solidFill>
              <a:effectLst/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  <a:p>
            <a:r>
              <a:rPr lang="en-US" altLang="ko-KR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20171493 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유승목</a:t>
            </a:r>
            <a:endParaRPr lang="en-US" altLang="ko-KR" i="0" dirty="0">
              <a:solidFill>
                <a:schemeClr val="bg1"/>
              </a:solidFill>
              <a:effectLst/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20171506 </a:t>
            </a:r>
            <a:r>
              <a:rPr lang="ko-KR" altLang="en-US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이창현</a:t>
            </a:r>
            <a:endParaRPr lang="en-US" altLang="ko-KR" dirty="0">
              <a:solidFill>
                <a:schemeClr val="bg1"/>
              </a:solidFill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197073C0-AD53-4774-A9FA-C6DC56CFEC82}"/>
              </a:ext>
            </a:extLst>
          </p:cNvPr>
          <p:cNvSpPr/>
          <p:nvPr/>
        </p:nvSpPr>
        <p:spPr>
          <a:xfrm rot="16200000">
            <a:off x="508340" y="443223"/>
            <a:ext cx="1002078" cy="999322"/>
          </a:xfrm>
          <a:prstGeom prst="rtTriangle">
            <a:avLst/>
          </a:prstGeom>
          <a:solidFill>
            <a:schemeClr val="tx2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B94D9B-F02D-4156-ABDD-F9B068FD3A70}"/>
              </a:ext>
            </a:extLst>
          </p:cNvPr>
          <p:cNvSpPr txBox="1"/>
          <p:nvPr/>
        </p:nvSpPr>
        <p:spPr>
          <a:xfrm>
            <a:off x="10263991" y="6077600"/>
            <a:ext cx="1686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2021. 06. 14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19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5759578" y="315243"/>
            <a:ext cx="5530703" cy="6246627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1404026" y="2589910"/>
            <a:ext cx="1249060" cy="96090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ko-KR" altLang="en-US" sz="44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목차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B8B20F-CCA1-4D0E-A5D3-C2A040E12236}"/>
              </a:ext>
            </a:extLst>
          </p:cNvPr>
          <p:cNvSpPr txBox="1"/>
          <p:nvPr/>
        </p:nvSpPr>
        <p:spPr>
          <a:xfrm>
            <a:off x="7964907" y="5973205"/>
            <a:ext cx="1198468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공학설계 </a:t>
            </a:r>
            <a:r>
              <a:rPr lang="en-US" altLang="ko-KR" sz="14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2</a:t>
            </a:r>
            <a:r>
              <a:rPr lang="ko-KR" altLang="en-US" sz="14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팀</a:t>
            </a:r>
            <a:endParaRPr lang="en-US" altLang="ko-KR" sz="1400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D8A07B6-E723-4AAE-9857-8B7A8E465D4F}"/>
              </a:ext>
            </a:extLst>
          </p:cNvPr>
          <p:cNvGrpSpPr/>
          <p:nvPr/>
        </p:nvGrpSpPr>
        <p:grpSpPr>
          <a:xfrm>
            <a:off x="6201636" y="2573484"/>
            <a:ext cx="3020379" cy="971126"/>
            <a:chOff x="6201636" y="3373037"/>
            <a:chExt cx="3020379" cy="70201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2BDE6A-2D54-4601-B5D0-EEA096717A87}"/>
                </a:ext>
              </a:extLst>
            </p:cNvPr>
            <p:cNvSpPr txBox="1"/>
            <p:nvPr/>
          </p:nvSpPr>
          <p:spPr>
            <a:xfrm>
              <a:off x="6201636" y="3373037"/>
              <a:ext cx="3020379" cy="3337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01 </a:t>
              </a:r>
              <a:r>
                <a:rPr lang="ko-KR" altLang="en-US" sz="2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ㅣ욜로</a:t>
              </a:r>
              <a:r>
                <a:rPr lang="ko-KR" altLang="en-US" sz="2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속도 향상 </a:t>
              </a:r>
              <a:endParaRPr lang="en-US" altLang="ko-KR" sz="2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C438D88-528A-49F2-AA52-A303FEA3B02A}"/>
                </a:ext>
              </a:extLst>
            </p:cNvPr>
            <p:cNvSpPr txBox="1"/>
            <p:nvPr/>
          </p:nvSpPr>
          <p:spPr>
            <a:xfrm>
              <a:off x="6201636" y="3741321"/>
              <a:ext cx="2821606" cy="3337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02 </a:t>
              </a:r>
              <a:r>
                <a:rPr lang="ko-KR" altLang="en-US" sz="2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ㅣ감정</a:t>
              </a:r>
              <a:r>
                <a:rPr lang="ko-KR" altLang="en-US" sz="2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데이터셋</a:t>
              </a:r>
              <a:endParaRPr lang="en-US" altLang="ko-KR" sz="2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6526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3102131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3600" i="0" dirty="0" err="1">
                <a:solidFill>
                  <a:schemeClr val="accent1">
                    <a:lumMod val="50000"/>
                  </a:schemeClr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욜로</a:t>
            </a:r>
            <a:r>
              <a:rPr lang="ko-KR" altLang="en-US" sz="3600" i="0" dirty="0">
                <a:solidFill>
                  <a:schemeClr val="accent1">
                    <a:lumMod val="50000"/>
                  </a:schemeClr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 속도 향상</a:t>
            </a:r>
            <a:endParaRPr lang="en-US" altLang="ko-KR" sz="3600" i="0" dirty="0">
              <a:solidFill>
                <a:schemeClr val="accent1">
                  <a:lumMod val="50000"/>
                </a:schemeClr>
              </a:solidFill>
              <a:effectLst/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AE06168-64CD-413A-981E-F5A9B205E71B}"/>
              </a:ext>
            </a:extLst>
          </p:cNvPr>
          <p:cNvGrpSpPr/>
          <p:nvPr/>
        </p:nvGrpSpPr>
        <p:grpSpPr>
          <a:xfrm>
            <a:off x="4241469" y="3780645"/>
            <a:ext cx="3716672" cy="944428"/>
            <a:chOff x="4241469" y="3780645"/>
            <a:chExt cx="3716672" cy="94442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82A3A7C-BBAD-4EA0-8EC7-A48A1B96AE5D}"/>
                </a:ext>
              </a:extLst>
            </p:cNvPr>
            <p:cNvSpPr/>
            <p:nvPr/>
          </p:nvSpPr>
          <p:spPr>
            <a:xfrm>
              <a:off x="4241469" y="3985954"/>
              <a:ext cx="2672678" cy="73911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C5095D-16E4-47D0-978A-BCCD290449DB}"/>
                </a:ext>
              </a:extLst>
            </p:cNvPr>
            <p:cNvSpPr txBox="1"/>
            <p:nvPr/>
          </p:nvSpPr>
          <p:spPr>
            <a:xfrm>
              <a:off x="4611785" y="3780645"/>
              <a:ext cx="3346356" cy="93410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ts val="7500"/>
                </a:lnSpc>
              </a:pPr>
              <a:r>
                <a:rPr lang="en-US" altLang="ko-KR" sz="36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      01</a:t>
              </a:r>
              <a:endParaRPr lang="ko-KR" altLang="en-US" sz="3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AE92C01B-CB88-4F85-AC79-B025D55D20B3}"/>
              </a:ext>
            </a:extLst>
          </p:cNvPr>
          <p:cNvSpPr/>
          <p:nvPr/>
        </p:nvSpPr>
        <p:spPr>
          <a:xfrm>
            <a:off x="596326" y="1326708"/>
            <a:ext cx="4256194" cy="420457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50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>
            <a:off x="0" y="6522720"/>
            <a:ext cx="12192000" cy="40011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7B9CE1-84D9-43B8-B052-01A344BB1D07}"/>
              </a:ext>
            </a:extLst>
          </p:cNvPr>
          <p:cNvSpPr txBox="1"/>
          <p:nvPr/>
        </p:nvSpPr>
        <p:spPr>
          <a:xfrm>
            <a:off x="1433460" y="2470696"/>
            <a:ext cx="93250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344A72"/>
                </a:solidFill>
              </a:rPr>
              <a:t>지난주 </a:t>
            </a:r>
            <a:r>
              <a:rPr lang="ko-KR" altLang="en-US" sz="1600" dirty="0" err="1">
                <a:solidFill>
                  <a:srgbClr val="344A72"/>
                </a:solidFill>
              </a:rPr>
              <a:t>욜로</a:t>
            </a:r>
            <a:r>
              <a:rPr lang="ko-KR" altLang="en-US" sz="1600" dirty="0">
                <a:solidFill>
                  <a:srgbClr val="344A72"/>
                </a:solidFill>
              </a:rPr>
              <a:t> 모델을 사용하여 얼굴 인식을 할 경우 </a:t>
            </a:r>
            <a:r>
              <a:rPr lang="en-US" altLang="ko-KR" sz="1600" dirty="0" err="1">
                <a:solidFill>
                  <a:srgbClr val="344A72"/>
                </a:solidFill>
              </a:rPr>
              <a:t>haar</a:t>
            </a:r>
            <a:r>
              <a:rPr lang="en-US" altLang="ko-KR" sz="1600" dirty="0">
                <a:solidFill>
                  <a:srgbClr val="344A72"/>
                </a:solidFill>
              </a:rPr>
              <a:t> cascade</a:t>
            </a:r>
            <a:r>
              <a:rPr lang="ko-KR" altLang="en-US" sz="1600" dirty="0">
                <a:solidFill>
                  <a:srgbClr val="344A72"/>
                </a:solidFill>
              </a:rPr>
              <a:t>를 사용할 때  보다 훨씬 속도가 느려</a:t>
            </a:r>
            <a:r>
              <a:rPr lang="en-US" altLang="ko-KR" sz="1600" dirty="0">
                <a:solidFill>
                  <a:srgbClr val="344A72"/>
                </a:solidFill>
              </a:rPr>
              <a:t>,</a:t>
            </a:r>
          </a:p>
          <a:p>
            <a:r>
              <a:rPr lang="ko-KR" altLang="en-US" sz="1600" dirty="0">
                <a:solidFill>
                  <a:srgbClr val="344A72"/>
                </a:solidFill>
              </a:rPr>
              <a:t>이 부분을 개선하고자 하였습니다</a:t>
            </a:r>
            <a:r>
              <a:rPr lang="en-US" altLang="ko-KR" sz="1600" dirty="0">
                <a:solidFill>
                  <a:srgbClr val="344A72"/>
                </a:solidFill>
              </a:rPr>
              <a:t>. </a:t>
            </a:r>
          </a:p>
          <a:p>
            <a:r>
              <a:rPr lang="ko-KR" altLang="en-US" sz="1600" dirty="0">
                <a:solidFill>
                  <a:srgbClr val="344A72"/>
                </a:solidFill>
              </a:rPr>
              <a:t>하지만</a:t>
            </a:r>
            <a:r>
              <a:rPr lang="en-US" altLang="ko-KR" sz="1600" dirty="0">
                <a:solidFill>
                  <a:srgbClr val="344A72"/>
                </a:solidFill>
              </a:rPr>
              <a:t>, </a:t>
            </a:r>
            <a:r>
              <a:rPr lang="ko-KR" altLang="en-US" sz="1600" dirty="0">
                <a:solidFill>
                  <a:srgbClr val="344A72"/>
                </a:solidFill>
              </a:rPr>
              <a:t>저희가 파이썬</a:t>
            </a:r>
            <a:r>
              <a:rPr lang="en-US" altLang="ko-KR" sz="1600" dirty="0">
                <a:solidFill>
                  <a:srgbClr val="344A72"/>
                </a:solidFill>
              </a:rPr>
              <a:t> </a:t>
            </a:r>
            <a:r>
              <a:rPr lang="ko-KR" altLang="en-US" sz="1600" dirty="0">
                <a:solidFill>
                  <a:srgbClr val="344A72"/>
                </a:solidFill>
              </a:rPr>
              <a:t>플라스크에서 사용하기 위해서 학습 </a:t>
            </a:r>
            <a:r>
              <a:rPr lang="en-US" altLang="ko-KR" sz="1600" dirty="0">
                <a:solidFill>
                  <a:srgbClr val="344A72"/>
                </a:solidFill>
              </a:rPr>
              <a:t>weight</a:t>
            </a:r>
            <a:r>
              <a:rPr lang="ko-KR" altLang="en-US" sz="1600" dirty="0">
                <a:solidFill>
                  <a:srgbClr val="344A72"/>
                </a:solidFill>
              </a:rPr>
              <a:t>을 </a:t>
            </a:r>
            <a:r>
              <a:rPr lang="ko-KR" altLang="en-US" sz="1600" dirty="0" err="1">
                <a:solidFill>
                  <a:srgbClr val="344A72"/>
                </a:solidFill>
              </a:rPr>
              <a:t>케라스모델로</a:t>
            </a:r>
            <a:r>
              <a:rPr lang="ko-KR" altLang="en-US" sz="1600" dirty="0">
                <a:solidFill>
                  <a:srgbClr val="344A72"/>
                </a:solidFill>
              </a:rPr>
              <a:t> 변환 후 사용하는 방법은 아래의 </a:t>
            </a:r>
            <a:r>
              <a:rPr lang="ko-KR" altLang="en-US" sz="1600" dirty="0" err="1">
                <a:solidFill>
                  <a:srgbClr val="344A72"/>
                </a:solidFill>
              </a:rPr>
              <a:t>깃허브에서</a:t>
            </a:r>
            <a:r>
              <a:rPr lang="ko-KR" altLang="en-US" sz="1600" dirty="0">
                <a:solidFill>
                  <a:srgbClr val="344A72"/>
                </a:solidFill>
              </a:rPr>
              <a:t> 참고한 방식 이외에는 찾지 못하였고</a:t>
            </a:r>
            <a:r>
              <a:rPr lang="en-US" altLang="ko-KR" sz="1600" dirty="0">
                <a:solidFill>
                  <a:srgbClr val="344A72"/>
                </a:solidFill>
              </a:rPr>
              <a:t>, </a:t>
            </a:r>
            <a:r>
              <a:rPr lang="ko-KR" altLang="en-US" sz="1600" dirty="0">
                <a:solidFill>
                  <a:srgbClr val="344A72"/>
                </a:solidFill>
              </a:rPr>
              <a:t>아쉽게도</a:t>
            </a:r>
            <a:r>
              <a:rPr lang="en-US" altLang="ko-KR" sz="1600" dirty="0">
                <a:solidFill>
                  <a:srgbClr val="344A72"/>
                </a:solidFill>
              </a:rPr>
              <a:t> </a:t>
            </a:r>
            <a:r>
              <a:rPr lang="ko-KR" altLang="en-US" sz="1600" dirty="0">
                <a:solidFill>
                  <a:srgbClr val="344A72"/>
                </a:solidFill>
              </a:rPr>
              <a:t>속도 부분은 개선 하지 못하였습니다</a:t>
            </a:r>
            <a:r>
              <a:rPr lang="en-US" altLang="ko-KR" sz="1600" dirty="0">
                <a:solidFill>
                  <a:srgbClr val="344A72"/>
                </a:solidFill>
              </a:rPr>
              <a:t>.</a:t>
            </a:r>
          </a:p>
          <a:p>
            <a:endParaRPr lang="en-US" altLang="ko-KR" sz="1600" dirty="0">
              <a:solidFill>
                <a:srgbClr val="344A72"/>
              </a:solidFill>
            </a:endParaRPr>
          </a:p>
          <a:p>
            <a:r>
              <a:rPr lang="ko-KR" altLang="en-US" sz="1600" dirty="0">
                <a:solidFill>
                  <a:srgbClr val="344A72"/>
                </a:solidFill>
              </a:rPr>
              <a:t> 참고한 </a:t>
            </a:r>
            <a:r>
              <a:rPr lang="en-US" altLang="ko-KR" sz="1600" dirty="0" err="1">
                <a:solidFill>
                  <a:srgbClr val="344A72"/>
                </a:solidFill>
              </a:rPr>
              <a:t>github</a:t>
            </a:r>
            <a:r>
              <a:rPr lang="en-US" altLang="ko-KR" sz="1600" dirty="0">
                <a:solidFill>
                  <a:srgbClr val="344A72"/>
                </a:solidFill>
              </a:rPr>
              <a:t> - https://github.com/qqwweee/keras-yolo3</a:t>
            </a:r>
            <a:endParaRPr lang="ko-KR" altLang="en-US" sz="2400" dirty="0">
              <a:solidFill>
                <a:srgbClr val="344A7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077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3490058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3600" spc="600" dirty="0">
                <a:solidFill>
                  <a:schemeClr val="accent1">
                    <a:lumMod val="50000"/>
                  </a:schemeClr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감정 데이터셋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798105-8897-4CF4-A407-53FB088B9951}"/>
              </a:ext>
            </a:extLst>
          </p:cNvPr>
          <p:cNvGrpSpPr/>
          <p:nvPr/>
        </p:nvGrpSpPr>
        <p:grpSpPr>
          <a:xfrm>
            <a:off x="4241469" y="3780645"/>
            <a:ext cx="3716672" cy="944428"/>
            <a:chOff x="4241469" y="3780645"/>
            <a:chExt cx="3716672" cy="94442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F16D1D1-8D96-4CDD-BD3B-D15322C12922}"/>
                </a:ext>
              </a:extLst>
            </p:cNvPr>
            <p:cNvSpPr/>
            <p:nvPr/>
          </p:nvSpPr>
          <p:spPr>
            <a:xfrm>
              <a:off x="4241469" y="3985954"/>
              <a:ext cx="2672678" cy="73911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C5095D-16E4-47D0-978A-BCCD290449DB}"/>
                </a:ext>
              </a:extLst>
            </p:cNvPr>
            <p:cNvSpPr txBox="1"/>
            <p:nvPr/>
          </p:nvSpPr>
          <p:spPr>
            <a:xfrm>
              <a:off x="4611785" y="3780645"/>
              <a:ext cx="3346356" cy="93410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ts val="7500"/>
                </a:lnSpc>
              </a:pPr>
              <a:r>
                <a:rPr lang="en-US" altLang="ko-KR" sz="36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      02</a:t>
              </a:r>
              <a:endParaRPr lang="ko-KR" altLang="en-US" sz="3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331A2DC-51ED-4311-A74A-A32C46D0FDA1}"/>
              </a:ext>
            </a:extLst>
          </p:cNvPr>
          <p:cNvSpPr/>
          <p:nvPr/>
        </p:nvSpPr>
        <p:spPr>
          <a:xfrm>
            <a:off x="596326" y="1326708"/>
            <a:ext cx="4256194" cy="420457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1846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>
            <a:off x="0" y="6522720"/>
            <a:ext cx="12192000" cy="40011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16CCA14-8043-405D-B6DB-51E9B1852F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49" t="12164" r="13358" b="26316"/>
          <a:stretch/>
        </p:blipFill>
        <p:spPr>
          <a:xfrm>
            <a:off x="559586" y="345140"/>
            <a:ext cx="4812631" cy="42190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677A32F-8F0E-49C1-BE37-A5CE34A43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7005" y="442537"/>
            <a:ext cx="5201654" cy="44330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F994C28-CC64-4C5D-A096-D2E51327FA9A}"/>
              </a:ext>
            </a:extLst>
          </p:cNvPr>
          <p:cNvSpPr txBox="1"/>
          <p:nvPr/>
        </p:nvSpPr>
        <p:spPr>
          <a:xfrm>
            <a:off x="1351885" y="5187002"/>
            <a:ext cx="93250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344A72"/>
                </a:solidFill>
              </a:rPr>
              <a:t>감정인식 딥러닝 모델의 정확도가 낮은 이유를 데이터셋의 문제로 판단하여 새로운 데이터셋을 수집하였습니다</a:t>
            </a:r>
            <a:r>
              <a:rPr lang="en-US" altLang="ko-KR" sz="1600" dirty="0">
                <a:solidFill>
                  <a:srgbClr val="344A72"/>
                </a:solidFill>
              </a:rPr>
              <a:t>. </a:t>
            </a:r>
            <a:r>
              <a:rPr lang="ko-KR" altLang="en-US" sz="1600" dirty="0">
                <a:solidFill>
                  <a:srgbClr val="344A72"/>
                </a:solidFill>
              </a:rPr>
              <a:t>현재 약 </a:t>
            </a:r>
            <a:r>
              <a:rPr lang="en-US" altLang="ko-KR" sz="1600" dirty="0">
                <a:solidFill>
                  <a:srgbClr val="344A72"/>
                </a:solidFill>
              </a:rPr>
              <a:t>15,000</a:t>
            </a:r>
            <a:r>
              <a:rPr lang="ko-KR" altLang="en-US" sz="1600" dirty="0">
                <a:solidFill>
                  <a:srgbClr val="344A72"/>
                </a:solidFill>
              </a:rPr>
              <a:t>장의 얼굴 사진 데이터셋을 요청하여 입수하였으나</a:t>
            </a:r>
            <a:r>
              <a:rPr lang="en-US" altLang="ko-KR" sz="1600" dirty="0">
                <a:solidFill>
                  <a:srgbClr val="344A72"/>
                </a:solidFill>
              </a:rPr>
              <a:t>, </a:t>
            </a:r>
            <a:r>
              <a:rPr lang="ko-KR" altLang="en-US" sz="1600" dirty="0">
                <a:solidFill>
                  <a:srgbClr val="344A72"/>
                </a:solidFill>
              </a:rPr>
              <a:t>새롭게 감정별로 분류를 하지 못한 상황입니다</a:t>
            </a:r>
            <a:r>
              <a:rPr lang="en-US" altLang="ko-KR" sz="1600" dirty="0">
                <a:solidFill>
                  <a:srgbClr val="344A72"/>
                </a:solidFill>
              </a:rPr>
              <a:t>. </a:t>
            </a:r>
            <a:r>
              <a:rPr lang="ko-KR" altLang="en-US" sz="1600" dirty="0">
                <a:solidFill>
                  <a:srgbClr val="344A72"/>
                </a:solidFill>
              </a:rPr>
              <a:t>시험 기간으로 인해 개인의 시간이 부족하여 최종 발표 전까지 분류 및 새롭게 학습을 할 수 있을지는 모르겠지만</a:t>
            </a:r>
            <a:r>
              <a:rPr lang="en-US" altLang="ko-KR" sz="1600" dirty="0">
                <a:solidFill>
                  <a:srgbClr val="344A72"/>
                </a:solidFill>
              </a:rPr>
              <a:t>, </a:t>
            </a:r>
            <a:r>
              <a:rPr lang="ko-KR" altLang="en-US" sz="1600" dirty="0">
                <a:solidFill>
                  <a:srgbClr val="344A72"/>
                </a:solidFill>
              </a:rPr>
              <a:t>시간이 된다면 시도해 볼 생각입니다</a:t>
            </a:r>
            <a:r>
              <a:rPr lang="en-US" altLang="ko-KR" sz="1600" dirty="0">
                <a:solidFill>
                  <a:srgbClr val="344A72"/>
                </a:solidFill>
              </a:rPr>
              <a:t>.</a:t>
            </a:r>
            <a:endParaRPr lang="ko-KR" altLang="en-US" sz="2400" dirty="0">
              <a:solidFill>
                <a:srgbClr val="344A7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381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>
            <a:off x="0" y="6522720"/>
            <a:ext cx="12192000" cy="40011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5BE1FE-368E-4EA3-9552-AC08FB308FF5}"/>
              </a:ext>
            </a:extLst>
          </p:cNvPr>
          <p:cNvSpPr txBox="1"/>
          <p:nvPr/>
        </p:nvSpPr>
        <p:spPr>
          <a:xfrm>
            <a:off x="1523108" y="2407943"/>
            <a:ext cx="93250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344A72"/>
                </a:solidFill>
              </a:rPr>
              <a:t>금주는 기말 시험 기간으로 인하여 프로젝트의 부족한 부분을 보완을 하지 못하였습니다</a:t>
            </a:r>
            <a:r>
              <a:rPr lang="en-US" altLang="ko-KR" sz="1600" dirty="0">
                <a:solidFill>
                  <a:srgbClr val="344A72"/>
                </a:solidFill>
              </a:rPr>
              <a:t>.</a:t>
            </a:r>
          </a:p>
          <a:p>
            <a:r>
              <a:rPr lang="ko-KR" altLang="en-US" sz="1600" dirty="0">
                <a:solidFill>
                  <a:srgbClr val="344A72"/>
                </a:solidFill>
              </a:rPr>
              <a:t>차주 발표 전까지 앞에서 말씀드린 대로 감정 인식 모델을 새로운 데이터 셋으로 학습시켜보는 것과</a:t>
            </a:r>
            <a:r>
              <a:rPr lang="en-US" altLang="ko-KR" sz="1600" dirty="0">
                <a:solidFill>
                  <a:srgbClr val="344A72"/>
                </a:solidFill>
              </a:rPr>
              <a:t>, </a:t>
            </a:r>
            <a:r>
              <a:rPr lang="ko-KR" altLang="en-US" sz="1600" dirty="0">
                <a:solidFill>
                  <a:srgbClr val="344A72"/>
                </a:solidFill>
              </a:rPr>
              <a:t>온라인 웹서버 구현을 마지막 목표로 정하고 진행해 볼 계획입니다</a:t>
            </a:r>
            <a:r>
              <a:rPr lang="en-US" altLang="ko-KR" sz="1600" dirty="0">
                <a:solidFill>
                  <a:srgbClr val="344A7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7295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95B5EF8B-399F-4564-BF68-C5DEBABC176E}"/>
              </a:ext>
            </a:extLst>
          </p:cNvPr>
          <p:cNvSpPr/>
          <p:nvPr/>
        </p:nvSpPr>
        <p:spPr>
          <a:xfrm flipH="1">
            <a:off x="509719" y="441845"/>
            <a:ext cx="11172561" cy="5974309"/>
          </a:xfrm>
          <a:prstGeom prst="snip1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A66F2B57-B0D1-4EFA-AD1F-72F399EC77D1}"/>
              </a:ext>
            </a:extLst>
          </p:cNvPr>
          <p:cNvSpPr/>
          <p:nvPr/>
        </p:nvSpPr>
        <p:spPr>
          <a:xfrm rot="16200000">
            <a:off x="508340" y="443223"/>
            <a:ext cx="1002078" cy="999322"/>
          </a:xfrm>
          <a:prstGeom prst="rtTriangle">
            <a:avLst/>
          </a:prstGeom>
          <a:solidFill>
            <a:schemeClr val="tx2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CA697-3984-4684-99B9-DB3C9CB7FFE1}"/>
              </a:ext>
            </a:extLst>
          </p:cNvPr>
          <p:cNvSpPr txBox="1"/>
          <p:nvPr/>
        </p:nvSpPr>
        <p:spPr>
          <a:xfrm>
            <a:off x="1621684" y="2690406"/>
            <a:ext cx="4725974" cy="10545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ko-KR" altLang="en-US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감사합니다</a:t>
            </a:r>
            <a:r>
              <a:rPr lang="en-US" altLang="ko-KR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.</a:t>
            </a:r>
            <a:endParaRPr lang="ko-KR" altLang="en-US" sz="7200" b="1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861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3436</TotalTime>
  <Words>192</Words>
  <Application>Microsoft Office PowerPoint</Application>
  <PresentationFormat>와이드스크린</PresentationFormat>
  <Paragraphs>23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Calibri</vt:lpstr>
      <vt:lpstr>Arial</vt:lpstr>
      <vt:lpstr>Calibri Light</vt:lpstr>
      <vt:lpstr>넥슨Lv1고딕 Bold</vt:lpstr>
      <vt:lpstr>넥슨Lv1고딕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유승목(학생-전자시스템공학전공)</cp:lastModifiedBy>
  <cp:revision>454</cp:revision>
  <dcterms:created xsi:type="dcterms:W3CDTF">2017-12-08T06:13:01Z</dcterms:created>
  <dcterms:modified xsi:type="dcterms:W3CDTF">2021-06-14T02:55:38Z</dcterms:modified>
</cp:coreProperties>
</file>

<file path=docProps/thumbnail.jpeg>
</file>